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303" r:id="rId2"/>
    <p:sldId id="400" r:id="rId3"/>
    <p:sldId id="578" r:id="rId4"/>
    <p:sldId id="264" r:id="rId5"/>
    <p:sldId id="551" r:id="rId6"/>
    <p:sldId id="569" r:id="rId7"/>
    <p:sldId id="564" r:id="rId8"/>
    <p:sldId id="576" r:id="rId9"/>
    <p:sldId id="414" r:id="rId10"/>
    <p:sldId id="552" r:id="rId11"/>
    <p:sldId id="262" r:id="rId12"/>
    <p:sldId id="263" r:id="rId13"/>
    <p:sldId id="516" r:id="rId14"/>
    <p:sldId id="265" r:id="rId15"/>
    <p:sldId id="558" r:id="rId16"/>
    <p:sldId id="557" r:id="rId17"/>
    <p:sldId id="560" r:id="rId18"/>
    <p:sldId id="570" r:id="rId19"/>
    <p:sldId id="572" r:id="rId20"/>
    <p:sldId id="575" r:id="rId21"/>
    <p:sldId id="577" r:id="rId22"/>
    <p:sldId id="440" r:id="rId23"/>
    <p:sldId id="415" r:id="rId24"/>
    <p:sldId id="425" r:id="rId25"/>
    <p:sldId id="417" r:id="rId26"/>
    <p:sldId id="427" r:id="rId27"/>
    <p:sldId id="431" r:id="rId28"/>
    <p:sldId id="428" r:id="rId29"/>
    <p:sldId id="471" r:id="rId30"/>
    <p:sldId id="553" r:id="rId31"/>
    <p:sldId id="487" r:id="rId32"/>
    <p:sldId id="374" r:id="rId33"/>
    <p:sldId id="316" r:id="rId34"/>
    <p:sldId id="319" r:id="rId35"/>
    <p:sldId id="433" r:id="rId36"/>
    <p:sldId id="346" r:id="rId37"/>
    <p:sldId id="359" r:id="rId38"/>
    <p:sldId id="361" r:id="rId39"/>
    <p:sldId id="362" r:id="rId40"/>
    <p:sldId id="363" r:id="rId41"/>
    <p:sldId id="364" r:id="rId42"/>
    <p:sldId id="565" r:id="rId43"/>
    <p:sldId id="573" r:id="rId44"/>
    <p:sldId id="541" r:id="rId45"/>
    <p:sldId id="492" r:id="rId46"/>
    <p:sldId id="360" r:id="rId47"/>
    <p:sldId id="563" r:id="rId48"/>
    <p:sldId id="267" r:id="rId49"/>
    <p:sldId id="567" r:id="rId5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8336"/>
  </p:normalViewPr>
  <p:slideViewPr>
    <p:cSldViewPr snapToGrid="0" snapToObjects="1">
      <p:cViewPr varScale="1">
        <p:scale>
          <a:sx n="59" d="100"/>
          <a:sy n="59" d="100"/>
        </p:scale>
        <p:origin x="3800"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7/14/21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7/14/21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238221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942221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33</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2555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a:t>
            </a:r>
          </a:p>
          <a:p>
            <a:endParaRPr lang="en-US" dirty="0"/>
          </a:p>
          <a:p>
            <a:r>
              <a:rPr lang="en-US" dirty="0"/>
              <a:t>Go to the site https://</a:t>
            </a:r>
            <a:r>
              <a:rPr lang="en-US" dirty="0" err="1"/>
              <a:t>api-r.cloud</a:t>
            </a:r>
            <a:r>
              <a:rPr lang="en-US" dirty="0"/>
              <a:t> in your browser.</a:t>
            </a:r>
          </a:p>
          <a:p>
            <a:endParaRPr lang="en-US" dirty="0"/>
          </a:p>
          <a:p>
            <a:r>
              <a:rPr lang="en-US" dirty="0"/>
              <a:t>Use the login credentials sent to you earlier (e.g. apir000 for login, 6 digit password).</a:t>
            </a:r>
          </a:p>
          <a:p>
            <a:endParaRPr lang="en-US" dirty="0"/>
          </a:p>
          <a:p>
            <a:r>
              <a:rPr lang="en-US" dirty="0"/>
              <a:t>If you don’t have your log in credentials, see the document we are posting in the chat.</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 access the course content via an alternate method.</a:t>
            </a:r>
          </a:p>
          <a:p>
            <a:endParaRPr lang="en-US" dirty="0"/>
          </a:p>
          <a:p>
            <a:r>
              <a:rPr lang="en-US" dirty="0"/>
              <a:t>In a course this size, we may not be able to get every participant logged in successfully.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aren’t able to log in successfully via https://</a:t>
            </a:r>
            <a:r>
              <a:rPr lang="en-US" dirty="0" err="1"/>
              <a:t>api-r.cloud</a:t>
            </a:r>
            <a:r>
              <a:rPr lang="en-US" dirty="0"/>
              <a:t>, please try the following method.</a:t>
            </a:r>
          </a:p>
          <a:p>
            <a:endParaRPr lang="en-US" dirty="0"/>
          </a:p>
          <a:p>
            <a:r>
              <a:rPr lang="en-US" dirty="0"/>
              <a:t>1. Go to the site https://</a:t>
            </a:r>
            <a:r>
              <a:rPr lang="en-US" dirty="0" err="1"/>
              <a:t>rstudio.cloud</a:t>
            </a:r>
            <a:endParaRPr lang="en-US" dirty="0"/>
          </a:p>
          <a:p>
            <a:endParaRPr lang="en-US" dirty="0"/>
          </a:p>
          <a:p>
            <a:r>
              <a:rPr lang="en-US" dirty="0"/>
              <a:t>2. Create an account and log in</a:t>
            </a:r>
          </a:p>
          <a:p>
            <a:endParaRPr lang="en-US" dirty="0"/>
          </a:p>
          <a:p>
            <a:r>
              <a:rPr lang="en-US" dirty="0"/>
              <a:t>3. Click the Down Arrow next to the “New Project” button.</a:t>
            </a:r>
          </a:p>
          <a:p>
            <a:endParaRPr lang="en-US" dirty="0"/>
          </a:p>
          <a:p>
            <a:r>
              <a:rPr lang="en-US" dirty="0"/>
              <a:t>4. Select “New Project from Git Repository”</a:t>
            </a:r>
          </a:p>
          <a:p>
            <a:endParaRPr lang="en-US" dirty="0"/>
          </a:p>
          <a:p>
            <a:r>
              <a:rPr lang="en-US" dirty="0"/>
              <a:t>5. Enter the following URL:  https://</a:t>
            </a:r>
            <a:r>
              <a:rPr lang="en-US" dirty="0" err="1"/>
              <a:t>github.com</a:t>
            </a:r>
            <a:r>
              <a:rPr lang="en-US" dirty="0"/>
              <a:t>/</a:t>
            </a:r>
            <a:r>
              <a:rPr lang="en-US" dirty="0" err="1"/>
              <a:t>amromeo</a:t>
            </a:r>
            <a:r>
              <a:rPr lang="en-US" dirty="0"/>
              <a:t>/api_r2021.git</a:t>
            </a:r>
          </a:p>
          <a:p>
            <a:endParaRPr lang="en-US" dirty="0"/>
          </a:p>
          <a:p>
            <a:r>
              <a:rPr lang="en-US" dirty="0"/>
              <a:t>6. Select “OK”</a:t>
            </a:r>
          </a:p>
          <a:p>
            <a:endParaRPr lang="en-US" dirty="0"/>
          </a:p>
          <a:p>
            <a:r>
              <a:rPr lang="en-US" dirty="0"/>
              <a:t>7. Enter the following at the console: </a:t>
            </a:r>
            <a:r>
              <a:rPr lang="en-US" dirty="0" err="1"/>
              <a:t>install.packages</a:t>
            </a:r>
            <a:r>
              <a:rPr lang="en-US" dirty="0"/>
              <a:t>("</a:t>
            </a:r>
            <a:r>
              <a:rPr lang="en-US" dirty="0" err="1"/>
              <a:t>tidyverse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47985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6062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7/14/21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tiff"/><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s>
</file>

<file path=ppt/slides/_rels/slide47.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png"/><Relationship Id="rId7"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API-R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a:rPr>
                        <a:t>July 15,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a:rPr>
                        <a:t>1:00 pm - 1:30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- 2:05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2:20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a:rPr>
                        <a:t>July 16,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1:00 pm - 2:30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2:45 pm - 4:15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Dan Herman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4:30 pm - 5:00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Part II</a:t>
            </a:r>
            <a:br>
              <a:rPr lang="en-US" dirty="0"/>
            </a:br>
            <a:endParaRPr lang="en-US" sz="3600" dirty="0"/>
          </a:p>
        </p:txBody>
      </p:sp>
    </p:spTree>
    <p:extLst>
      <p:ext uri="{BB962C8B-B14F-4D97-AF65-F5344CB8AC3E}">
        <p14:creationId xmlns:p14="http://schemas.microsoft.com/office/powerpoint/2010/main" val="3085704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Part I</a:t>
            </a:r>
            <a:br>
              <a:rPr lang="en-US" dirty="0"/>
            </a:br>
            <a:endParaRPr lang="en-US" sz="3600" dirty="0"/>
          </a:p>
        </p:txBody>
      </p:sp>
    </p:spTree>
    <p:extLst>
      <p:ext uri="{BB962C8B-B14F-4D97-AF65-F5344CB8AC3E}">
        <p14:creationId xmlns:p14="http://schemas.microsoft.com/office/powerpoint/2010/main" val="491603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31</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62500" lnSpcReduction="20000"/>
          </a:bodyPr>
          <a:lstStyle/>
          <a:p>
            <a:pPr marL="0" indent="0">
              <a:buNone/>
            </a:pPr>
            <a:r>
              <a:rPr lang="en-US" sz="4400" dirty="0"/>
              <a:t>Go to </a:t>
            </a:r>
            <a:r>
              <a:rPr lang="en-US" sz="3600" dirty="0">
                <a:solidFill>
                  <a:srgbClr val="0070C0"/>
                </a:solidFill>
                <a:latin typeface="Monaco" charset="0"/>
              </a:rPr>
              <a:t>https://</a:t>
            </a:r>
            <a:r>
              <a:rPr lang="en-US" sz="3600" dirty="0" err="1">
                <a:solidFill>
                  <a:srgbClr val="0070C0"/>
                </a:solidFill>
                <a:latin typeface="Monaco" charset="0"/>
              </a:rPr>
              <a:t>api-r</a:t>
            </a:r>
            <a:r>
              <a:rPr lang="en-US" sz="3600" dirty="0" err="1">
                <a:solidFill>
                  <a:srgbClr val="0070C0"/>
                </a:solidFill>
                <a:latin typeface="Monaco" charset="0"/>
                <a:ea typeface="Monaco" charset="0"/>
                <a:cs typeface="Monaco" charset="0"/>
              </a:rPr>
              <a:t>.cloud</a:t>
            </a:r>
            <a:r>
              <a:rPr lang="en-US" sz="4400" dirty="0"/>
              <a:t> in your browser and log in using the username and password provided in the course email. </a:t>
            </a:r>
          </a:p>
          <a:p>
            <a:pPr marL="0" indent="0">
              <a:buNone/>
            </a:pPr>
            <a:endParaRPr lang="en-US" sz="4400" dirty="0"/>
          </a:p>
          <a:p>
            <a:pPr marL="0" indent="0">
              <a:buNone/>
            </a:pPr>
            <a:r>
              <a:rPr lang="en-US" sz="4400" dirty="0"/>
              <a:t>Click “thumbs up” in zoom once you see the RStudio panes.</a:t>
            </a:r>
          </a:p>
          <a:p>
            <a:pPr marL="0" indent="0">
              <a:buNone/>
            </a:pPr>
            <a:endParaRPr lang="en-US" sz="4400" dirty="0"/>
          </a:p>
          <a:p>
            <a:pPr marL="0" indent="0">
              <a:buNone/>
            </a:pPr>
            <a:r>
              <a:rPr lang="en-US" sz="4400" dirty="0"/>
              <a:t>If you can’t access the site click “thumbs down” and we will set you up in a backup configuration shortly.</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D5BD4-D6E9-BF43-887A-84CB322627B1}"/>
              </a:ext>
            </a:extLst>
          </p:cNvPr>
          <p:cNvSpPr/>
          <p:nvPr/>
        </p:nvSpPr>
        <p:spPr>
          <a:xfrm>
            <a:off x="395087" y="934701"/>
            <a:ext cx="4744376" cy="1200329"/>
          </a:xfrm>
          <a:prstGeom prst="rect">
            <a:avLst/>
          </a:prstGeom>
        </p:spPr>
        <p:txBody>
          <a:bodyPr wrap="none">
            <a:spAutoFit/>
          </a:bodyPr>
          <a:lstStyle/>
          <a:p>
            <a:r>
              <a:rPr lang="en-US" sz="7200" dirty="0" err="1"/>
              <a:t>rstudio.cloud</a:t>
            </a:r>
            <a:endParaRPr lang="en-US" sz="7200" dirty="0"/>
          </a:p>
        </p:txBody>
      </p:sp>
      <p:pic>
        <p:nvPicPr>
          <p:cNvPr id="7" name="Picture 6">
            <a:extLst>
              <a:ext uri="{FF2B5EF4-FFF2-40B4-BE49-F238E27FC236}">
                <a16:creationId xmlns:a16="http://schemas.microsoft.com/office/drawing/2014/main" id="{85252DF9-261A-C245-A347-B3060A291F8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602" y="3321440"/>
            <a:ext cx="2059008" cy="3357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FE5CFC-5BA1-2040-ACCB-E63F56F6341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1297711"/>
            <a:ext cx="6010114" cy="2673848"/>
          </a:xfrm>
          <a:prstGeom prst="rect">
            <a:avLst/>
          </a:prstGeom>
        </p:spPr>
      </p:pic>
      <p:sp>
        <p:nvSpPr>
          <p:cNvPr id="9" name="Right Arrow 8">
            <a:extLst>
              <a:ext uri="{FF2B5EF4-FFF2-40B4-BE49-F238E27FC236}">
                <a16:creationId xmlns:a16="http://schemas.microsoft.com/office/drawing/2014/main" id="{DFDA31E6-44F2-E040-AC9F-D32804A7F59B}"/>
              </a:ext>
            </a:extLst>
          </p:cNvPr>
          <p:cNvSpPr/>
          <p:nvPr/>
        </p:nvSpPr>
        <p:spPr>
          <a:xfrm>
            <a:off x="8884129" y="1965835"/>
            <a:ext cx="1382751" cy="3383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43ED71-669D-6E4B-8E6F-77449375F4D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16634" y="4223365"/>
            <a:ext cx="4168845" cy="2455155"/>
          </a:xfrm>
          <a:prstGeom prst="rect">
            <a:avLst/>
          </a:prstGeom>
        </p:spPr>
      </p:pic>
      <p:sp>
        <p:nvSpPr>
          <p:cNvPr id="11" name="TextBox 10">
            <a:extLst>
              <a:ext uri="{FF2B5EF4-FFF2-40B4-BE49-F238E27FC236}">
                <a16:creationId xmlns:a16="http://schemas.microsoft.com/office/drawing/2014/main" id="{1CA37B95-1E59-774A-8EA8-D238112DDDB4}"/>
              </a:ext>
            </a:extLst>
          </p:cNvPr>
          <p:cNvSpPr txBox="1"/>
          <p:nvPr/>
        </p:nvSpPr>
        <p:spPr>
          <a:xfrm>
            <a:off x="186536" y="734129"/>
            <a:ext cx="417102"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456338D6-6AA0-594A-B3A4-D3910853EF04}"/>
              </a:ext>
            </a:extLst>
          </p:cNvPr>
          <p:cNvSpPr txBox="1"/>
          <p:nvPr/>
        </p:nvSpPr>
        <p:spPr>
          <a:xfrm>
            <a:off x="202367" y="3090607"/>
            <a:ext cx="417102"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DDE1E2C0-EE07-B044-A2DA-0F28DB2A32D0}"/>
              </a:ext>
            </a:extLst>
          </p:cNvPr>
          <p:cNvSpPr txBox="1"/>
          <p:nvPr/>
        </p:nvSpPr>
        <p:spPr>
          <a:xfrm>
            <a:off x="5887449" y="734129"/>
            <a:ext cx="417102" cy="461665"/>
          </a:xfrm>
          <a:prstGeom prst="rect">
            <a:avLst/>
          </a:prstGeom>
          <a:noFill/>
        </p:spPr>
        <p:txBody>
          <a:bodyPr wrap="none" rtlCol="0">
            <a:spAutoFit/>
          </a:bodyPr>
          <a:lstStyle/>
          <a:p>
            <a:r>
              <a:rPr lang="en-US" sz="2400" dirty="0"/>
              <a:t>3.</a:t>
            </a:r>
          </a:p>
        </p:txBody>
      </p:sp>
      <p:sp>
        <p:nvSpPr>
          <p:cNvPr id="14" name="TextBox 13">
            <a:extLst>
              <a:ext uri="{FF2B5EF4-FFF2-40B4-BE49-F238E27FC236}">
                <a16:creationId xmlns:a16="http://schemas.microsoft.com/office/drawing/2014/main" id="{241C4CFC-4A7C-8445-807F-87DD54388E53}"/>
              </a:ext>
            </a:extLst>
          </p:cNvPr>
          <p:cNvSpPr txBox="1"/>
          <p:nvPr/>
        </p:nvSpPr>
        <p:spPr>
          <a:xfrm>
            <a:off x="5887449" y="4064134"/>
            <a:ext cx="417102" cy="461665"/>
          </a:xfrm>
          <a:prstGeom prst="rect">
            <a:avLst/>
          </a:prstGeom>
          <a:noFill/>
        </p:spPr>
        <p:txBody>
          <a:bodyPr wrap="none" rtlCol="0">
            <a:spAutoFit/>
          </a:bodyPr>
          <a:lstStyle/>
          <a:p>
            <a:r>
              <a:rPr lang="en-US" sz="2400" dirty="0"/>
              <a:t>4.</a:t>
            </a:r>
          </a:p>
        </p:txBody>
      </p:sp>
      <p:sp>
        <p:nvSpPr>
          <p:cNvPr id="16" name="Title 1">
            <a:extLst>
              <a:ext uri="{FF2B5EF4-FFF2-40B4-BE49-F238E27FC236}">
                <a16:creationId xmlns:a16="http://schemas.microsoft.com/office/drawing/2014/main" id="{748D99EB-6014-E34C-82BF-6893B8EC0ED2}"/>
              </a:ext>
            </a:extLst>
          </p:cNvPr>
          <p:cNvSpPr>
            <a:spLocks noGrp="1"/>
          </p:cNvSpPr>
          <p:nvPr>
            <p:ph type="title"/>
          </p:nvPr>
        </p:nvSpPr>
        <p:spPr>
          <a:xfrm>
            <a:off x="1465407" y="101090"/>
            <a:ext cx="9720072" cy="833612"/>
          </a:xfrm>
        </p:spPr>
        <p:txBody>
          <a:bodyPr>
            <a:normAutofit fontScale="90000"/>
          </a:bodyPr>
          <a:lstStyle/>
          <a:p>
            <a:r>
              <a:rPr lang="en-US" dirty="0"/>
              <a:t>If You </a:t>
            </a:r>
            <a:r>
              <a:rPr lang="en-US" u="sng" dirty="0"/>
              <a:t>Can’t</a:t>
            </a:r>
            <a:r>
              <a:rPr lang="en-US" dirty="0"/>
              <a:t> Access </a:t>
            </a:r>
            <a:r>
              <a:rPr lang="en-US" dirty="0" err="1"/>
              <a:t>api-r.cloud</a:t>
            </a:r>
            <a:r>
              <a:rPr lang="en-US" dirty="0"/>
              <a:t> site</a:t>
            </a:r>
          </a:p>
        </p:txBody>
      </p:sp>
    </p:spTree>
    <p:extLst>
      <p:ext uri="{BB962C8B-B14F-4D97-AF65-F5344CB8AC3E}">
        <p14:creationId xmlns:p14="http://schemas.microsoft.com/office/powerpoint/2010/main" val="118019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19282</TotalTime>
  <Words>5520</Words>
  <Application>Microsoft Macintosh PowerPoint</Application>
  <PresentationFormat>Widescreen</PresentationFormat>
  <Paragraphs>582</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Monaco</vt:lpstr>
      <vt:lpstr>Tw Cen MT</vt:lpstr>
      <vt:lpstr>Tw Cen MT Condensed</vt:lpstr>
      <vt:lpstr>Wingdings</vt:lpstr>
      <vt:lpstr>Wingdings 3</vt:lpstr>
      <vt:lpstr>Integral</vt:lpstr>
      <vt:lpstr>Introduction to R, RStudio, and  R Markdown</vt:lpstr>
      <vt:lpstr>PowerPoint Presentation</vt:lpstr>
      <vt:lpstr>Part I </vt:lpstr>
      <vt:lpstr>PowerPoint Presentation</vt:lpstr>
      <vt:lpstr>Getting Started with RStudio</vt:lpstr>
      <vt:lpstr>RStudio:  On the Web and In Your Home</vt:lpstr>
      <vt:lpstr>Your Turn #1</vt:lpstr>
      <vt:lpstr>If You Can’t Access api-r.cloud site</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Part II </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#3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#4</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640</cp:revision>
  <cp:lastPrinted>2019-02-19T22:36:37Z</cp:lastPrinted>
  <dcterms:created xsi:type="dcterms:W3CDTF">2018-02-01T22:00:01Z</dcterms:created>
  <dcterms:modified xsi:type="dcterms:W3CDTF">2021-07-14T22:25:08Z</dcterms:modified>
</cp:coreProperties>
</file>